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61" r:id="rId4"/>
    <p:sldId id="262" r:id="rId5"/>
    <p:sldId id="258" r:id="rId6"/>
    <p:sldId id="263" r:id="rId7"/>
    <p:sldId id="259" r:id="rId8"/>
    <p:sldId id="264" r:id="rId9"/>
    <p:sldId id="265" r:id="rId10"/>
    <p:sldId id="266" r:id="rId11"/>
    <p:sldId id="268" r:id="rId12"/>
    <p:sldId id="281" r:id="rId13"/>
    <p:sldId id="267" r:id="rId14"/>
    <p:sldId id="277" r:id="rId15"/>
    <p:sldId id="280" r:id="rId16"/>
    <p:sldId id="282" r:id="rId17"/>
    <p:sldId id="270" r:id="rId18"/>
    <p:sldId id="276" r:id="rId19"/>
    <p:sldId id="271" r:id="rId20"/>
    <p:sldId id="284" r:id="rId21"/>
    <p:sldId id="286" r:id="rId22"/>
    <p:sldId id="283" r:id="rId23"/>
    <p:sldId id="285" r:id="rId24"/>
    <p:sldId id="256" r:id="rId25"/>
    <p:sldId id="272" r:id="rId26"/>
    <p:sldId id="273" r:id="rId27"/>
    <p:sldId id="278" r:id="rId28"/>
    <p:sldId id="275" r:id="rId29"/>
    <p:sldId id="26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03"/>
    <p:restoredTop sz="96000"/>
  </p:normalViewPr>
  <p:slideViewPr>
    <p:cSldViewPr snapToGrid="0" snapToObjects="1">
      <p:cViewPr varScale="1">
        <p:scale>
          <a:sx n="157" d="100"/>
          <a:sy n="157" d="100"/>
        </p:scale>
        <p:origin x="17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0D30-61FA-1B49-9909-929C4EDF11C5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FD17-9E6B-8840-AECA-61419FF4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386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0C33F-21B7-FE4A-B907-B8E095B4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3ADC68-AE87-6E46-89CA-4D6E8E56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4ED46-64A4-DF4D-B5E3-C9B75E1E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212DE-B000-0E49-9D6D-83E04DC9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2F3EC-5F29-234C-9B87-564252E5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26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E478D-2886-B340-92D7-92DC3C97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95413A-F9C1-3343-A6C0-2C49233D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6B482-D45C-464F-9401-2199670D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64BB0-A7C8-3844-8372-8050EEB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53F25-1306-984A-B9AB-F5191BED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94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7E4F63-A98E-8A4C-84CD-5F041DB4F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821413-4E94-B646-BFD9-C44E13457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6F8FF-C2CB-CD48-8020-6A923B5D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BD69-EC6E-D941-BC7A-E507186C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ECD17-B8CF-4341-A931-872CA123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4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B71CD-E492-B144-890D-2B7CDB2B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C32EA-246F-9D43-922C-5EA832B3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6E59C-0B66-974D-BBF8-AEDC0E9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7338E-3D62-E345-B4F1-DC758B6C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B67DE-03A1-DD4C-B847-447DA1FA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9E85-7E64-B34A-9FD7-5F900D43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159C9-D1B8-7641-84DB-6C9E26E1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4A53F-097E-5444-8A6D-B6F67A4D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59B3D-0959-CA4C-B7F8-DD9662FE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7052FD-49F1-1341-BC08-0FB5597D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7354D-9894-874C-B533-5C31A822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317FC-DDC1-8946-9E63-DAD264F16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8961B-0D08-2A4F-BDE7-2133E366B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4B770-4E3A-784E-9B84-C8A3D898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4F5FC-0808-E44A-B38D-740A15A8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011AE5-55CD-4448-BB03-C542E12A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20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99058-2CFD-9644-8422-A7157B2A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D8340-CC30-E044-BF1D-FC4831DF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DBD08E-1982-2F45-A26C-E9F51F4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06379C-933E-4144-885B-121EF586A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233E59-1DFB-BA49-89D6-731EE0EAE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112C04-26EA-D14D-BF2E-5F38AA3D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E4BA33-3058-B74B-B94C-81D327F7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668DB6-B633-4A4E-9E4A-E6CDB9F8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56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083E-E6DF-D94C-A83F-8B0E8350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4C05E6-FFE5-BB49-B0C8-CE592E6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FF3CCE-EE91-A946-8868-127E5E66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6317FF-C21E-E34D-8F77-4B73BC8E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57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E48C40-5FAB-FD4A-A4DE-07246171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2E8579-84D1-344F-9F35-6C31A2FA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7172D-9567-2C40-87C0-8A1C60A4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F630-E277-9044-90E7-624A3F9D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CBE7A-F638-7847-A6AE-158DD172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6E7292-AA69-C94D-A198-155F8B85D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BADF0-4B95-104D-8175-D379624E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1B804-4408-7045-8663-5962F022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69EAA-3B6F-3449-A37F-42380A17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29A7E-71BA-AF4B-8294-000A37C5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7DE55-D5C0-3F4C-87E4-816C130E2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5C018-4185-F143-ACF8-67A80853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04C541-95E7-394A-AB3B-5B66B0B7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38C20D-C208-9A49-983F-7455F61B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664-2C2E-FB40-82B6-CA56ACDD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25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5D6466-9A66-4247-B322-08F1C7F7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963E1-5B92-F648-A576-35160C0B6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05F59-7960-0A42-A228-617CD46E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59EC-BC55-9743-A3A1-7157B83C0479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0D66D-05D9-734D-A195-9B9983C81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C4C3A-DCC1-DF4E-853D-444E4FE9D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4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00.png"/><Relationship Id="rId7" Type="http://schemas.openxmlformats.org/officeDocument/2006/relationships/image" Target="../media/image590.png"/><Relationship Id="rId12" Type="http://schemas.openxmlformats.org/officeDocument/2006/relationships/image" Target="../media/image6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610.png"/><Relationship Id="rId10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ournals.aps.org/prb/pdf/10.1103/PhysRevB.57.637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1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09CAF0-8FC1-0A4A-92F9-AC16BD26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5" y="2867397"/>
            <a:ext cx="4147413" cy="314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4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E37755B-7C60-314F-93EC-5B0BA2FC3E61}"/>
              </a:ext>
            </a:extLst>
          </p:cNvPr>
          <p:cNvSpPr txBox="1"/>
          <p:nvPr/>
        </p:nvSpPr>
        <p:spPr>
          <a:xfrm>
            <a:off x="532435" y="2159455"/>
            <a:ext cx="362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site update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/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put one phonon pseudo-site on Hubbard bond, without electron-phonon interaction, and use single site update algorithm to sweep up 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=12000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blipFill>
                <a:blip r:embed="rId5"/>
                <a:stretch>
                  <a:fillRect l="-921" t="-606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8DD400D-D55C-5F48-8F0B-14F1168D12E3}"/>
              </a:ext>
            </a:extLst>
          </p:cNvPr>
          <p:cNvSpPr txBox="1"/>
          <p:nvPr/>
        </p:nvSpPr>
        <p:spPr>
          <a:xfrm>
            <a:off x="1338943" y="3203307"/>
            <a:ext cx="153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D=10000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/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=−96.88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/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=−97.004, −97.020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C182EF-EBB7-1948-AFB8-459370A587E8}"/>
              </a:ext>
            </a:extLst>
          </p:cNvPr>
          <p:cNvSpPr txBox="1"/>
          <p:nvPr/>
        </p:nvSpPr>
        <p:spPr>
          <a:xfrm>
            <a:off x="9693776" y="3572639"/>
            <a:ext cx="229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bond dimensions are needed to get a proper wave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C110F-D0D6-EF41-9332-A8511C973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419" y="2867396"/>
            <a:ext cx="4371352" cy="3142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7913C7-9631-554C-81CD-EF94152762BA}"/>
              </a:ext>
            </a:extLst>
          </p:cNvPr>
          <p:cNvSpPr txBox="1"/>
          <p:nvPr/>
        </p:nvSpPr>
        <p:spPr>
          <a:xfrm>
            <a:off x="9651722" y="6071516"/>
            <a:ext cx="2380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aborted this group of calculation on Aug. 28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=0.01, 4×48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filled-stripe state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  <a:blipFill>
                <a:blip r:embed="rId2"/>
                <a:stretch>
                  <a:fillRect l="-1970" t="-4167" r="-1738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/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=−159.81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60, −159.873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,−159.8846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blipFill>
                <a:blip r:embed="rId3"/>
                <a:stretch>
                  <a:fillRect l="-437" t="-20833" r="-2402" b="-4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84398D5F-8315-F440-91E6-A39E8677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56852"/>
            <a:ext cx="6263258" cy="3996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267227-593E-0542-9494-189872AE7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9" y="1356852"/>
            <a:ext cx="5928740" cy="42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AD62C-DE91-CD40-A8E1-52C0628E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28" y="766916"/>
            <a:ext cx="4938753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908BAC8-0DA8-894A-BBC3-77798CED29E2}"/>
              </a:ext>
            </a:extLst>
          </p:cNvPr>
          <p:cNvSpPr txBox="1"/>
          <p:nvPr/>
        </p:nvSpPr>
        <p:spPr>
          <a:xfrm>
            <a:off x="1316056" y="5599827"/>
            <a:ext cx="3189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two-site update. Charge density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almostly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converged.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F9776-176D-CB49-B70E-DD4B31EE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6" y="1809256"/>
            <a:ext cx="5821624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/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∼12000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3226" r="-322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AA222AF-787F-AA49-A057-B1CAC51D3F7A}"/>
              </a:ext>
            </a:extLst>
          </p:cNvPr>
          <p:cNvSpPr txBox="1"/>
          <p:nvPr/>
        </p:nvSpPr>
        <p:spPr>
          <a:xfrm>
            <a:off x="1559505" y="142108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7C0153-9122-FA49-90F9-3B8188110383}"/>
              </a:ext>
            </a:extLst>
          </p:cNvPr>
          <p:cNvSpPr txBox="1"/>
          <p:nvPr/>
        </p:nvSpPr>
        <p:spPr>
          <a:xfrm>
            <a:off x="2461784" y="1975964"/>
            <a:ext cx="21553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= 12(?), 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A043A-4C92-4B48-A6C0-4CE873D28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180" y="1809256"/>
            <a:ext cx="6066972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/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blipFill>
                <a:blip r:embed="rId6"/>
                <a:stretch>
                  <a:fillRect l="-3226" r="-322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7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3BB5B8-3990-E54F-B4E1-0E06C2F1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6" y="711201"/>
            <a:ext cx="4705657" cy="33289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E2F42F8-E7A5-E243-9E5C-1E05D3F6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5801"/>
            <a:ext cx="4652433" cy="33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7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F35BC5E-BFCF-B043-82DA-5B7298F4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9" y="1327255"/>
            <a:ext cx="4665942" cy="24419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2271EE-B323-444C-AAA3-3D82462E374C}"/>
              </a:ext>
            </a:extLst>
          </p:cNvPr>
          <p:cNvSpPr txBox="1"/>
          <p:nvPr/>
        </p:nvSpPr>
        <p:spPr>
          <a:xfrm>
            <a:off x="1395140" y="971633"/>
            <a:ext cx="235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D=12000, Sep 13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1353D3-458D-004C-AEE3-AD880F4E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48" y="898886"/>
            <a:ext cx="5045581" cy="4189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C2F4FE-22E3-2241-93B7-8769315E0959}"/>
              </a:ext>
            </a:extLst>
          </p:cNvPr>
          <p:cNvSpPr txBox="1"/>
          <p:nvPr/>
        </p:nvSpPr>
        <p:spPr>
          <a:xfrm>
            <a:off x="6474542" y="1536608"/>
            <a:ext cx="3687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Blue is the weird state, red is half-filled stripe. But almost data are not accurate.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2091D-E845-E348-B979-7693C8171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97" y="3880471"/>
            <a:ext cx="4062653" cy="29060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13B314-D22B-DF47-9872-3A8A32A6D621}"/>
              </a:ext>
            </a:extLst>
          </p:cNvPr>
          <p:cNvSpPr txBox="1"/>
          <p:nvPr/>
        </p:nvSpPr>
        <p:spPr>
          <a:xfrm>
            <a:off x="2040829" y="4002717"/>
            <a:ext cx="131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A0F692-FE16-5E4B-AF57-0F72CBA1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61" y="799254"/>
            <a:ext cx="4751015" cy="36677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CBA45E-B274-EE44-B905-F416CED79B00}"/>
              </a:ext>
            </a:extLst>
          </p:cNvPr>
          <p:cNvSpPr txBox="1"/>
          <p:nvPr/>
        </p:nvSpPr>
        <p:spPr>
          <a:xfrm>
            <a:off x="2302933" y="270933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D=14000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13BB2-4C3F-A04C-AC2D-298CF75A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12" y="399626"/>
            <a:ext cx="5582785" cy="48869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280A78-7B71-074D-915A-40BAF977F369}"/>
              </a:ext>
            </a:extLst>
          </p:cNvPr>
          <p:cNvSpPr txBox="1"/>
          <p:nvPr/>
        </p:nvSpPr>
        <p:spPr>
          <a:xfrm>
            <a:off x="6766560" y="54864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 of D=8000 corresponding to half-filled stripe</a:t>
            </a:r>
          </a:p>
          <a:p>
            <a:r>
              <a:rPr kumimoji="1" lang="en-US" altLang="zh-CN" dirty="0"/>
              <a:t>Data of D=14000 is the strange state in the left figure.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04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2DAA2B-6869-E648-BD73-03A4E27A70EA}"/>
              </a:ext>
            </a:extLst>
          </p:cNvPr>
          <p:cNvSpPr txBox="1"/>
          <p:nvPr/>
        </p:nvSpPr>
        <p:spPr>
          <a:xfrm>
            <a:off x="1643742" y="5788340"/>
            <a:ext cx="31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single-site update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Aug, 5, 4pm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47A030-394E-6A48-A0CB-42A8E09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4" y="2128523"/>
            <a:ext cx="5705929" cy="322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/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14000≤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blipFill>
                <a:blip r:embed="rId4"/>
                <a:stretch>
                  <a:fillRect l="-2395" r="-179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2904B54-5964-004B-A7DA-C1CFE145E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71" y="2128523"/>
            <a:ext cx="4776248" cy="3325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/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15000≤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blipFill>
                <a:blip r:embed="rId6"/>
                <a:stretch>
                  <a:fillRect l="-1744" t="-8696" r="-17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31837F8-5FBE-DA4C-ACD7-51046EC9F8D2}"/>
              </a:ext>
            </a:extLst>
          </p:cNvPr>
          <p:cNvSpPr txBox="1"/>
          <p:nvPr/>
        </p:nvSpPr>
        <p:spPr>
          <a:xfrm>
            <a:off x="7255329" y="139588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Sweep till Aug.22: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E66A9-E01A-7B43-8748-1A8D16BDDF9F}"/>
              </a:ext>
            </a:extLst>
          </p:cNvPr>
          <p:cNvSpPr txBox="1"/>
          <p:nvPr/>
        </p:nvSpPr>
        <p:spPr>
          <a:xfrm>
            <a:off x="1311728" y="1328059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Shown in last week: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340948-5973-2847-8B92-26A37D6E27AA}"/>
              </a:ext>
            </a:extLst>
          </p:cNvPr>
          <p:cNvSpPr txBox="1"/>
          <p:nvPr/>
        </p:nvSpPr>
        <p:spPr>
          <a:xfrm>
            <a:off x="6760029" y="5817517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reason why not reflection symmetry may come from sweep order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7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FE0DA-F363-B446-8283-2CACC163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5"/>
            <a:ext cx="5207282" cy="41601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BFB0F3-7813-CA4D-A887-4AFB12B08A8B}"/>
              </a:ext>
            </a:extLst>
          </p:cNvPr>
          <p:cNvSpPr txBox="1"/>
          <p:nvPr/>
        </p:nvSpPr>
        <p:spPr>
          <a:xfrm>
            <a:off x="598714" y="467173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 in last version note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BA459E-E11A-264D-85CB-996DBF31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84" y="1149600"/>
            <a:ext cx="7460813" cy="42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D435785-F2CA-294B-B248-CC206CE0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" y="2143702"/>
            <a:ext cx="6762105" cy="359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4×48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C4338E3-8031-5F41-B6C5-E4A77A4EA2F9}"/>
              </a:ext>
            </a:extLst>
          </p:cNvPr>
          <p:cNvSpPr txBox="1"/>
          <p:nvPr/>
        </p:nvSpPr>
        <p:spPr>
          <a:xfrm>
            <a:off x="1917550" y="4551428"/>
            <a:ext cx="388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10000, 12000 and extrapolation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532092-DC75-EC46-9216-3A01D9DCD979}"/>
              </a:ext>
            </a:extLst>
          </p:cNvPr>
          <p:cNvSpPr txBox="1"/>
          <p:nvPr/>
        </p:nvSpPr>
        <p:spPr>
          <a:xfrm>
            <a:off x="1064384" y="1340080"/>
            <a:ext cx="340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Charge density pattern</a:t>
            </a:r>
            <a:endParaRPr kumimoji="1" lang="zh-CN" altLang="en-US" sz="24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DBE305-4105-5D42-9E41-B507171B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64" y="2145574"/>
            <a:ext cx="4915566" cy="35966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BBB324-C2BF-2B46-874E-66FE217D4871}"/>
              </a:ext>
            </a:extLst>
          </p:cNvPr>
          <p:cNvSpPr txBox="1"/>
          <p:nvPr/>
        </p:nvSpPr>
        <p:spPr>
          <a:xfrm>
            <a:off x="7819997" y="4744736"/>
            <a:ext cx="388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10000, 12000,14000, 16000, and extrapolation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Effective fermionic model at </a:t>
                </a:r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anti-adiabatic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𝐷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→∞</m:t>
                    </m:r>
                  </m:oMath>
                </a14:m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/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4000" b="-13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/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463" r="-149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/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blipFill>
                <a:blip r:embed="rId5"/>
                <a:stretch>
                  <a:fillRect l="-2857" t="-4348" r="-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E130BF1-7E46-0146-8DAD-5DE21E32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75" y="3182204"/>
            <a:ext cx="4904496" cy="336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/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blipFill>
                <a:blip r:embed="rId7"/>
                <a:stretch>
                  <a:fillRect l="-182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26951A1-EAAD-D946-BB26-B231BDDD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770" y="3158647"/>
            <a:ext cx="5316764" cy="3453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/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=0.4,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blipFill>
                <a:blip r:embed="rId9"/>
                <a:stretch>
                  <a:fillRect l="-243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8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A74802-2DEF-7649-971A-8C17FDF4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3" y="3448050"/>
            <a:ext cx="4451350" cy="3409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3B2558-BF13-BF43-A58A-7EA430ABD489}"/>
              </a:ext>
            </a:extLst>
          </p:cNvPr>
          <p:cNvSpPr txBox="1"/>
          <p:nvPr/>
        </p:nvSpPr>
        <p:spPr>
          <a:xfrm>
            <a:off x="5140960" y="121920"/>
            <a:ext cx="95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law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A92DA3-25A9-4D45-9BA3-5FD01F72283A}"/>
              </a:ext>
            </a:extLst>
          </p:cNvPr>
          <p:cNvSpPr txBox="1"/>
          <p:nvPr/>
        </p:nvSpPr>
        <p:spPr>
          <a:xfrm>
            <a:off x="5242561" y="3794645"/>
            <a:ext cx="138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45177E-053B-6C4F-B856-DC1C00C9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2" y="121920"/>
            <a:ext cx="4435957" cy="32376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D23965E-103F-8B40-84F9-73B76F6B5B30}"/>
              </a:ext>
            </a:extLst>
          </p:cNvPr>
          <p:cNvSpPr txBox="1"/>
          <p:nvPr/>
        </p:nvSpPr>
        <p:spPr>
          <a:xfrm>
            <a:off x="894080" y="445085"/>
            <a:ext cx="3508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Palatino Linotype" panose="02040502050505030304" pitchFamily="18" charset="0"/>
              </a:rPr>
              <a:t>Friedel oscillation and charge correlation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2EE97-7DBF-6249-8728-F419F340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24" y="1994631"/>
            <a:ext cx="4760036" cy="36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9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E80CF7-7DDA-514C-88B2-9ADB7577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9" y="126058"/>
            <a:ext cx="3620288" cy="3247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788461-E8DE-954F-BE52-93A59557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9" y="3799839"/>
            <a:ext cx="3619443" cy="26856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5D35E1-9487-9D45-8D92-0DF91DE5E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99" y="1490133"/>
            <a:ext cx="4884221" cy="35322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2C1EB2-6E7F-3C47-AB0A-110C49CDAFE3}"/>
              </a:ext>
            </a:extLst>
          </p:cNvPr>
          <p:cNvSpPr txBox="1"/>
          <p:nvPr/>
        </p:nvSpPr>
        <p:spPr>
          <a:xfrm>
            <a:off x="6956213" y="53678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Kc=1.281</a:t>
            </a:r>
          </a:p>
        </p:txBody>
      </p:sp>
    </p:spTree>
    <p:extLst>
      <p:ext uri="{BB962C8B-B14F-4D97-AF65-F5344CB8AC3E}">
        <p14:creationId xmlns:p14="http://schemas.microsoft.com/office/powerpoint/2010/main" val="39832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F70416-52AE-3346-B54D-B5A0F9BD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66" y="3935586"/>
            <a:ext cx="4089293" cy="2767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BAF684-377D-F941-A97D-3AC8A538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67" y="525119"/>
            <a:ext cx="4089293" cy="3041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7FFBB1-FA53-6341-9DB6-C7A51E223805}"/>
              </a:ext>
            </a:extLst>
          </p:cNvPr>
          <p:cNvSpPr txBox="1"/>
          <p:nvPr/>
        </p:nvSpPr>
        <p:spPr>
          <a:xfrm>
            <a:off x="6570133" y="155787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42D191-CE0D-C645-83AE-6BDEC6E63397}"/>
              </a:ext>
            </a:extLst>
          </p:cNvPr>
          <p:cNvSpPr txBox="1"/>
          <p:nvPr/>
        </p:nvSpPr>
        <p:spPr>
          <a:xfrm>
            <a:off x="6570133" y="3536186"/>
            <a:ext cx="371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all the data to extrapolate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5C2656-0FC7-7540-8A87-AC0B87E3378F}"/>
              </a:ext>
            </a:extLst>
          </p:cNvPr>
          <p:cNvSpPr txBox="1"/>
          <p:nvPr/>
        </p:nvSpPr>
        <p:spPr>
          <a:xfrm>
            <a:off x="1032933" y="294286"/>
            <a:ext cx="376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  <a:ea typeface="Palatino" pitchFamily="2" charset="0"/>
              </a:rPr>
              <a:t>Pair-pair correlation</a:t>
            </a:r>
            <a:endParaRPr kumimoji="1" lang="zh-CN" altLang="en-US" sz="2400" dirty="0">
              <a:latin typeface="Palatino Linotype" panose="02040502050505030304" pitchFamily="18" charset="0"/>
              <a:ea typeface="Palatino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03931A-B42B-F94F-912A-CA5A4425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0" y="928318"/>
            <a:ext cx="5642148" cy="39281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9730D0-9F32-244D-9018-FB5B592BC792}"/>
              </a:ext>
            </a:extLst>
          </p:cNvPr>
          <p:cNvSpPr txBox="1"/>
          <p:nvPr/>
        </p:nvSpPr>
        <p:spPr>
          <a:xfrm>
            <a:off x="724745" y="5171962"/>
            <a:ext cx="489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D&gt;=12000 and second-order polynomial to extrapolate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1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17C8196-1044-9645-9C4D-934906975A3E}"/>
              </a:ext>
            </a:extLst>
          </p:cNvPr>
          <p:cNvSpPr txBox="1"/>
          <p:nvPr/>
        </p:nvSpPr>
        <p:spPr>
          <a:xfrm>
            <a:off x="6868159" y="5296747"/>
            <a:ext cx="3664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solid line is fitted by linear and quadratic extrapolation data respectively, with central charge 0.6861, and 1.0128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3CB83D-DDA5-7D4B-A28F-437ED9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" y="900853"/>
            <a:ext cx="5789593" cy="41520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83772A-3EB8-F344-B3EB-CC2CB084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25" y="900853"/>
            <a:ext cx="5814733" cy="41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4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2CA7AD-A346-3F41-9A56-D6D0E3D19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Holstein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-Hubbard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/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/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blipFill>
                <a:blip r:embed="rId3"/>
                <a:stretch>
                  <a:fillRect l="-3810" r="-952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33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2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218171E-7CB6-E44E-BE46-023020D4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8" y="928065"/>
            <a:ext cx="5729972" cy="423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/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 strange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186.237(1)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filled stripe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=−186.267(1)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Whatever the wave length of pinning field is 4 or 8, the ground state is always filled stripe.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blipFill>
                <a:blip r:embed="rId4"/>
                <a:stretch>
                  <a:fillRect l="-594" t="-2703" r="-149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3AE3B3D-05E3-BE40-880A-8C0B540E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185" y="854914"/>
            <a:ext cx="4303519" cy="3333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/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yy-bond correlation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=14000</m:t>
                      </m:r>
                    </m:oMath>
                  </m:oMathPara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3.09 /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2.87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blipFill>
                <a:blip r:embed="rId6"/>
                <a:stretch>
                  <a:fillRect l="-2193" t="-2703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6FE62E-977C-4A48-925A-8628A1DD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89" y="1358870"/>
            <a:ext cx="6247492" cy="351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3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DA660A-994D-114E-ADEF-8053F028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8" y="793879"/>
            <a:ext cx="3560174" cy="266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/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=7000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blipFill>
                <a:blip r:embed="rId6"/>
                <a:stretch>
                  <a:fillRect l="-3614" r="-481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/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/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blipFill>
                <a:blip r:embed="rId8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/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=−347.344</m:t>
                    </m:r>
                  </m:oMath>
                </a14:m>
                <a:r>
                  <a:rPr kumimoji="1"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strange 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=−347.49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kumimoji="1"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filled stripe state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blipFill>
                <a:blip r:embed="rId9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F28183-B962-014B-948A-4A9589C25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265" y="3992228"/>
            <a:ext cx="4134940" cy="232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/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=−231.3893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blipFill>
                <a:blip r:embed="rId11"/>
                <a:stretch>
                  <a:fillRect l="-3125" t="-26087" r="-10156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/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4426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blipFill>
                <a:blip r:embed="rId12"/>
                <a:stretch>
                  <a:fillRect l="-3125" t="-27273" r="-10156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4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F1D0D-1F7C-FF4F-8920-C2FAE554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147411"/>
            <a:ext cx="10515600" cy="930275"/>
          </a:xfrm>
        </p:spPr>
        <p:txBody>
          <a:bodyPr/>
          <a:lstStyle/>
          <a:p>
            <a:r>
              <a:rPr kumimoji="1" lang="en-US" altLang="zh-CN" i="1" dirty="0">
                <a:solidFill>
                  <a:srgbClr val="00B050"/>
                </a:solidFill>
                <a:latin typeface="Palatino" pitchFamily="2" charset="0"/>
                <a:ea typeface="Palatino" pitchFamily="2" charset="0"/>
              </a:rPr>
              <a:t>Memo</a:t>
            </a:r>
            <a:endParaRPr kumimoji="1" lang="zh-CN" altLang="en-US" i="1" dirty="0">
              <a:solidFill>
                <a:srgbClr val="00B050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E62F2-507D-264D-AE42-AAD7606B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8BB69B1-DB76-FB43-B6B2-2568AE4A32AF}"/>
              </a:ext>
            </a:extLst>
          </p:cNvPr>
          <p:cNvGrpSpPr/>
          <p:nvPr/>
        </p:nvGrpSpPr>
        <p:grpSpPr>
          <a:xfrm>
            <a:off x="2174681" y="2071182"/>
            <a:ext cx="3816055" cy="3720076"/>
            <a:chOff x="2174681" y="2071182"/>
            <a:chExt cx="3816055" cy="37200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7F6B6E-2544-5049-B5DB-EDDC3AFA1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11" t="3035" r="2943" b="33517"/>
            <a:stretch/>
          </p:blipFill>
          <p:spPr>
            <a:xfrm>
              <a:off x="2286837" y="2071182"/>
              <a:ext cx="3703899" cy="372007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8EF3978-A66A-CA45-A201-9360F5A8F8CE}"/>
                </a:ext>
              </a:extLst>
            </p:cNvPr>
            <p:cNvSpPr txBox="1"/>
            <p:nvPr/>
          </p:nvSpPr>
          <p:spPr>
            <a:xfrm>
              <a:off x="2289815" y="2281885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42250F3-08C1-CC49-A696-F45277D9A3AC}"/>
                </a:ext>
              </a:extLst>
            </p:cNvPr>
            <p:cNvSpPr txBox="1"/>
            <p:nvPr/>
          </p:nvSpPr>
          <p:spPr>
            <a:xfrm>
              <a:off x="2289815" y="2523596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F91D59D-BA84-9344-A0EF-A51E5E96BDE4}"/>
                </a:ext>
              </a:extLst>
            </p:cNvPr>
            <p:cNvSpPr txBox="1"/>
            <p:nvPr/>
          </p:nvSpPr>
          <p:spPr>
            <a:xfrm>
              <a:off x="2289814" y="2811309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9B9666-C8E9-6A49-9648-643EF6CCA71C}"/>
                </a:ext>
              </a:extLst>
            </p:cNvPr>
            <p:cNvSpPr txBox="1"/>
            <p:nvPr/>
          </p:nvSpPr>
          <p:spPr>
            <a:xfrm>
              <a:off x="2289813" y="3140842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D2182A-8A9E-454E-9189-6064805857CF}"/>
                </a:ext>
              </a:extLst>
            </p:cNvPr>
            <p:cNvSpPr txBox="1"/>
            <p:nvPr/>
          </p:nvSpPr>
          <p:spPr>
            <a:xfrm>
              <a:off x="2289813" y="3524676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8E57917-C475-E145-907F-FFB229EA103B}"/>
                </a:ext>
              </a:extLst>
            </p:cNvPr>
            <p:cNvSpPr txBox="1"/>
            <p:nvPr/>
          </p:nvSpPr>
          <p:spPr>
            <a:xfrm>
              <a:off x="2289813" y="3832453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330205E-91F9-9C40-AA25-2FE695D76ECE}"/>
                </a:ext>
              </a:extLst>
            </p:cNvPr>
            <p:cNvSpPr txBox="1"/>
            <p:nvPr/>
          </p:nvSpPr>
          <p:spPr>
            <a:xfrm>
              <a:off x="2289813" y="4147640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C7FAF5-9EEC-ED44-AF56-14C3C15A2B04}"/>
                </a:ext>
              </a:extLst>
            </p:cNvPr>
            <p:cNvSpPr txBox="1"/>
            <p:nvPr/>
          </p:nvSpPr>
          <p:spPr>
            <a:xfrm>
              <a:off x="2286837" y="4485531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9090680-2989-1840-B6B8-50A900E514A5}"/>
                </a:ext>
              </a:extLst>
            </p:cNvPr>
            <p:cNvSpPr txBox="1"/>
            <p:nvPr/>
          </p:nvSpPr>
          <p:spPr>
            <a:xfrm>
              <a:off x="2286837" y="4823422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CE3776-80D4-F84D-BAA8-9A5608CE6DBB}"/>
                </a:ext>
              </a:extLst>
            </p:cNvPr>
            <p:cNvSpPr txBox="1"/>
            <p:nvPr/>
          </p:nvSpPr>
          <p:spPr>
            <a:xfrm>
              <a:off x="2174681" y="5141457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53DEA50-879C-BB40-AF08-29A92D68FAE1}"/>
                </a:ext>
              </a:extLst>
            </p:cNvPr>
            <p:cNvSpPr txBox="1"/>
            <p:nvPr/>
          </p:nvSpPr>
          <p:spPr>
            <a:xfrm>
              <a:off x="2794533" y="2127996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CF6E5E-CBCE-1645-BC0E-B9A4425DD52D}"/>
                </a:ext>
              </a:extLst>
            </p:cNvPr>
            <p:cNvSpPr txBox="1"/>
            <p:nvPr/>
          </p:nvSpPr>
          <p:spPr>
            <a:xfrm>
              <a:off x="3078741" y="2127995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9FE8E5A-87C3-9D45-A863-058B82C12D1B}"/>
                </a:ext>
              </a:extLst>
            </p:cNvPr>
            <p:cNvSpPr txBox="1"/>
            <p:nvPr/>
          </p:nvSpPr>
          <p:spPr>
            <a:xfrm>
              <a:off x="2787037" y="2965197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651227-DC5F-5942-9ED5-5E925558E18D}"/>
                </a:ext>
              </a:extLst>
            </p:cNvPr>
            <p:cNvSpPr txBox="1"/>
            <p:nvPr/>
          </p:nvSpPr>
          <p:spPr>
            <a:xfrm>
              <a:off x="3071951" y="2965196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6136488-5CCD-B445-B226-5FF455085382}"/>
                </a:ext>
              </a:extLst>
            </p:cNvPr>
            <p:cNvSpPr txBox="1"/>
            <p:nvPr/>
          </p:nvSpPr>
          <p:spPr>
            <a:xfrm>
              <a:off x="2794533" y="3971945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46C327B-2A7E-E84A-99FC-5790160C21AF}"/>
                </a:ext>
              </a:extLst>
            </p:cNvPr>
            <p:cNvSpPr txBox="1"/>
            <p:nvPr/>
          </p:nvSpPr>
          <p:spPr>
            <a:xfrm>
              <a:off x="3071951" y="3964448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C03022A-AB7E-E74F-8131-904B0E693B44}"/>
                </a:ext>
              </a:extLst>
            </p:cNvPr>
            <p:cNvSpPr txBox="1"/>
            <p:nvPr/>
          </p:nvSpPr>
          <p:spPr>
            <a:xfrm>
              <a:off x="2794533" y="4989054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32BAC9E-5A0A-824A-BFB2-D46089D526F1}"/>
                </a:ext>
              </a:extLst>
            </p:cNvPr>
            <p:cNvSpPr txBox="1"/>
            <p:nvPr/>
          </p:nvSpPr>
          <p:spPr>
            <a:xfrm>
              <a:off x="3071951" y="4987063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C8D8570-3F57-0B47-9E15-14CD21152041}"/>
                </a:ext>
              </a:extLst>
            </p:cNvPr>
            <p:cNvSpPr txBox="1"/>
            <p:nvPr/>
          </p:nvSpPr>
          <p:spPr>
            <a:xfrm>
              <a:off x="3399094" y="2119832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35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FC709D-698D-6D46-AE5F-2C2A6B86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5030"/>
            <a:ext cx="5827750" cy="414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/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192.48705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blipFill>
                <a:blip r:embed="rId4"/>
                <a:stretch>
                  <a:fillRect l="-2055" t="-26087" r="-821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/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blipFill>
                <a:blip r:embed="rId5"/>
                <a:stretch>
                  <a:fillRect l="-4301" r="-4301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5AA112B-5CA2-304B-99B6-E19CE5D95630}"/>
              </a:ext>
            </a:extLst>
          </p:cNvPr>
          <p:cNvSpPr txBox="1"/>
          <p:nvPr/>
        </p:nvSpPr>
        <p:spPr>
          <a:xfrm>
            <a:off x="1912388" y="6202756"/>
            <a:ext cx="357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group calculation will give up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FC93A-4566-C54B-8CC4-1AA73025F85E}"/>
              </a:ext>
            </a:extLst>
          </p:cNvPr>
          <p:cNvSpPr txBox="1"/>
          <p:nvPr/>
        </p:nvSpPr>
        <p:spPr>
          <a:xfrm>
            <a:off x="10591800" y="6341256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F3412A-CA83-5B4A-AF73-82CA7640F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20" y="780021"/>
            <a:ext cx="3845065" cy="3266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5495F9-FC23-9B4F-8CC0-231EB4A51F66}"/>
              </a:ext>
            </a:extLst>
          </p:cNvPr>
          <p:cNvSpPr txBox="1"/>
          <p:nvPr/>
        </p:nvSpPr>
        <p:spPr>
          <a:xfrm>
            <a:off x="8338456" y="4310743"/>
            <a:ext cx="277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in last version note, as reference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/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=13000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blipFill>
                <a:blip r:embed="rId7"/>
                <a:stretch>
                  <a:fillRect l="-4301" r="-322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673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77410-EEFC-784D-8FD5-A181898C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5" y="1461056"/>
            <a:ext cx="5532331" cy="3727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/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∼15000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ACC6A89-D7C2-1640-B675-DFA392795D2C}"/>
              </a:ext>
            </a:extLst>
          </p:cNvPr>
          <p:cNvSpPr/>
          <p:nvPr/>
        </p:nvSpPr>
        <p:spPr>
          <a:xfrm>
            <a:off x="3992525" y="560502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Aug, 29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/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give up this group calculation and try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=48</m:t>
                    </m:r>
                  </m:oMath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blipFill>
                <a:blip r:embed="rId5"/>
                <a:stretch>
                  <a:fillRect l="-98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A57C7E7-EA44-2447-84C8-6FF7225580CC}"/>
              </a:ext>
            </a:extLst>
          </p:cNvPr>
          <p:cNvSpPr/>
          <p:nvPr/>
        </p:nvSpPr>
        <p:spPr>
          <a:xfrm>
            <a:off x="2135656" y="56050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-288.700</a:t>
            </a:r>
          </a:p>
        </p:txBody>
      </p:sp>
    </p:spTree>
    <p:extLst>
      <p:ext uri="{BB962C8B-B14F-4D97-AF65-F5344CB8AC3E}">
        <p14:creationId xmlns:p14="http://schemas.microsoft.com/office/powerpoint/2010/main" val="11625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8FBF2-E69C-E64F-92ED-5236F051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261152"/>
            <a:ext cx="10515600" cy="847447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Palatino" pitchFamily="2" charset="0"/>
                <a:ea typeface="Palatino" pitchFamily="2" charset="0"/>
              </a:rPr>
              <a:t>Phonon pseudo-site</a:t>
            </a:r>
            <a:endParaRPr kumimoji="1" lang="zh-CN" altLang="en-US" sz="40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矩形 3">
            <a:hlinkClick r:id="rId2"/>
            <a:extLst>
              <a:ext uri="{FF2B5EF4-FFF2-40B4-BE49-F238E27FC236}">
                <a16:creationId xmlns:a16="http://schemas.microsoft.com/office/drawing/2014/main" id="{E3B6ACA1-C55F-EB49-903D-11B93B52D89B}"/>
              </a:ext>
            </a:extLst>
          </p:cNvPr>
          <p:cNvSpPr/>
          <p:nvPr/>
        </p:nvSpPr>
        <p:spPr>
          <a:xfrm>
            <a:off x="5306418" y="580593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/>
              <a:t>PhysRevB.57.6376</a:t>
            </a:r>
            <a:endParaRPr lang="zh-CN" altLang="en-US" i="1" u="sng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80514E-5742-EB49-8536-65194E07E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1" t="3035" r="2943" b="33517"/>
          <a:stretch/>
        </p:blipFill>
        <p:spPr>
          <a:xfrm>
            <a:off x="474562" y="1108599"/>
            <a:ext cx="3703899" cy="37200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A5B4AA-D93A-6247-A2E8-A94E68FBFC6F}"/>
              </a:ext>
            </a:extLst>
          </p:cNvPr>
          <p:cNvSpPr txBox="1"/>
          <p:nvPr/>
        </p:nvSpPr>
        <p:spPr>
          <a:xfrm>
            <a:off x="819741" y="4896426"/>
            <a:ext cx="162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Fermionic 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80568D-1769-2B45-A6F1-933CB01C8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84" t="35948" r="43663" b="50001"/>
          <a:stretch/>
        </p:blipFill>
        <p:spPr>
          <a:xfrm>
            <a:off x="2732432" y="4599296"/>
            <a:ext cx="1099595" cy="963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056D9F-704F-ED45-AE99-FC7232879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7" t="71578" r="38445" b="19905"/>
          <a:stretch/>
        </p:blipFill>
        <p:spPr>
          <a:xfrm>
            <a:off x="2647524" y="5700692"/>
            <a:ext cx="1404396" cy="5841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EFB4D7-CFC4-4F46-946E-493661E25829}"/>
              </a:ext>
            </a:extLst>
          </p:cNvPr>
          <p:cNvSpPr txBox="1"/>
          <p:nvPr/>
        </p:nvSpPr>
        <p:spPr>
          <a:xfrm>
            <a:off x="321013" y="584784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Bosonic pseudo-site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935" t="-6897" r="-500935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21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3FA5-890C-134E-840D-48266959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75" y="193486"/>
            <a:ext cx="10969813" cy="569774"/>
          </a:xfrm>
        </p:spPr>
        <p:txBody>
          <a:bodyPr>
            <a:no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Matrix product operator for SSH-Hubbard model on 4-leg ladder 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0F5EF-6680-B148-A5E8-EAC90895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1" t="3035" r="2943" b="33517"/>
          <a:stretch/>
        </p:blipFill>
        <p:spPr>
          <a:xfrm>
            <a:off x="191350" y="2586420"/>
            <a:ext cx="3703899" cy="372007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F0A2192-B5F2-424C-9295-9CE681415056}"/>
              </a:ext>
            </a:extLst>
          </p:cNvPr>
          <p:cNvCxnSpPr>
            <a:cxnSpLocks/>
          </p:cNvCxnSpPr>
          <p:nvPr/>
        </p:nvCxnSpPr>
        <p:spPr>
          <a:xfrm>
            <a:off x="304705" y="2966554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750D6C5-9E65-9248-9395-C1857D74F1F1}"/>
              </a:ext>
            </a:extLst>
          </p:cNvPr>
          <p:cNvCxnSpPr>
            <a:cxnSpLocks/>
          </p:cNvCxnSpPr>
          <p:nvPr/>
        </p:nvCxnSpPr>
        <p:spPr>
          <a:xfrm flipV="1">
            <a:off x="427148" y="3110139"/>
            <a:ext cx="370294" cy="338554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67DB433-2E2E-6F41-BFE8-84E510C46C40}"/>
              </a:ext>
            </a:extLst>
          </p:cNvPr>
          <p:cNvCxnSpPr>
            <a:cxnSpLocks/>
          </p:cNvCxnSpPr>
          <p:nvPr/>
        </p:nvCxnSpPr>
        <p:spPr>
          <a:xfrm flipV="1">
            <a:off x="797442" y="3132810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16357CA-38BA-834E-897A-E3D03B92C6D8}"/>
              </a:ext>
            </a:extLst>
          </p:cNvPr>
          <p:cNvCxnSpPr>
            <a:cxnSpLocks/>
          </p:cNvCxnSpPr>
          <p:nvPr/>
        </p:nvCxnSpPr>
        <p:spPr>
          <a:xfrm flipH="1">
            <a:off x="919884" y="325372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FDE837-43AD-9645-9EF3-6F7DA152A99C}"/>
              </a:ext>
            </a:extLst>
          </p:cNvPr>
          <p:cNvCxnSpPr>
            <a:cxnSpLocks/>
          </p:cNvCxnSpPr>
          <p:nvPr/>
        </p:nvCxnSpPr>
        <p:spPr>
          <a:xfrm flipV="1">
            <a:off x="832078" y="3994573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E3B41E-3266-C04C-83EE-07BEB0C74C5C}"/>
              </a:ext>
            </a:extLst>
          </p:cNvPr>
          <p:cNvCxnSpPr>
            <a:cxnSpLocks/>
          </p:cNvCxnSpPr>
          <p:nvPr/>
        </p:nvCxnSpPr>
        <p:spPr>
          <a:xfrm flipH="1">
            <a:off x="919884" y="416248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41D2E00-8840-2447-B139-7CBFA14323B1}"/>
              </a:ext>
            </a:extLst>
          </p:cNvPr>
          <p:cNvCxnSpPr>
            <a:cxnSpLocks/>
          </p:cNvCxnSpPr>
          <p:nvPr/>
        </p:nvCxnSpPr>
        <p:spPr>
          <a:xfrm flipV="1">
            <a:off x="836756" y="497814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A128D56-83B7-6644-A817-1ADCD6A5FD59}"/>
              </a:ext>
            </a:extLst>
          </p:cNvPr>
          <p:cNvCxnSpPr>
            <a:cxnSpLocks/>
          </p:cNvCxnSpPr>
          <p:nvPr/>
        </p:nvCxnSpPr>
        <p:spPr>
          <a:xfrm flipH="1">
            <a:off x="885247" y="5137234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F7C1EB-49B5-3A49-AAA3-3B91803A171A}"/>
              </a:ext>
            </a:extLst>
          </p:cNvPr>
          <p:cNvCxnSpPr>
            <a:cxnSpLocks/>
          </p:cNvCxnSpPr>
          <p:nvPr/>
        </p:nvCxnSpPr>
        <p:spPr>
          <a:xfrm flipV="1">
            <a:off x="832078" y="595730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6196FB4-9C52-1F4F-AC0C-403277F386D9}"/>
              </a:ext>
            </a:extLst>
          </p:cNvPr>
          <p:cNvCxnSpPr>
            <a:cxnSpLocks/>
          </p:cNvCxnSpPr>
          <p:nvPr/>
        </p:nvCxnSpPr>
        <p:spPr>
          <a:xfrm flipV="1">
            <a:off x="1137777" y="3110140"/>
            <a:ext cx="316615" cy="2629280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946BF60-71BB-794F-863F-E520539C3D5A}"/>
              </a:ext>
            </a:extLst>
          </p:cNvPr>
          <p:cNvCxnSpPr>
            <a:cxnSpLocks/>
          </p:cNvCxnSpPr>
          <p:nvPr/>
        </p:nvCxnSpPr>
        <p:spPr>
          <a:xfrm>
            <a:off x="1636001" y="3110139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Degeneracy of U(1) quantum number sectors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1,−1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⊕(−1,−1)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2⊕4⊕4⊕4⊕4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2⊕9⊗4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2⊕11⊗4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11824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4" t="-65591" r="-158545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4340" t="-65591" r="-277358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66667" t="-65591" r="-111429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7391" t="-65591" r="-1739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802D1B7-BAE3-775E-0EFD-53D954685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51" y="2891407"/>
            <a:ext cx="3254297" cy="360427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7F90B50-C8C6-8B99-AA86-6694A9D19346}"/>
              </a:ext>
            </a:extLst>
          </p:cNvPr>
          <p:cNvSpPr/>
          <p:nvPr/>
        </p:nvSpPr>
        <p:spPr>
          <a:xfrm>
            <a:off x="4661322" y="2687055"/>
            <a:ext cx="2674198" cy="3815508"/>
          </a:xfrm>
          <a:custGeom>
            <a:avLst/>
            <a:gdLst>
              <a:gd name="connsiteX0" fmla="*/ 19051 w 2674198"/>
              <a:gd name="connsiteY0" fmla="*/ 489638 h 3815508"/>
              <a:gd name="connsiteX1" fmla="*/ 39371 w 2674198"/>
              <a:gd name="connsiteY1" fmla="*/ 3815345 h 3815508"/>
              <a:gd name="connsiteX2" fmla="*/ 371265 w 2674198"/>
              <a:gd name="connsiteY2" fmla="*/ 374492 h 3815508"/>
              <a:gd name="connsiteX3" fmla="*/ 696385 w 2674198"/>
              <a:gd name="connsiteY3" fmla="*/ 564145 h 3815508"/>
              <a:gd name="connsiteX4" fmla="*/ 472865 w 2674198"/>
              <a:gd name="connsiteY4" fmla="*/ 1112785 h 3815508"/>
              <a:gd name="connsiteX5" fmla="*/ 703158 w 2674198"/>
              <a:gd name="connsiteY5" fmla="*/ 1180518 h 3815508"/>
              <a:gd name="connsiteX6" fmla="*/ 438998 w 2674198"/>
              <a:gd name="connsiteY6" fmla="*/ 1966225 h 3815508"/>
              <a:gd name="connsiteX7" fmla="*/ 696385 w 2674198"/>
              <a:gd name="connsiteY7" fmla="*/ 2101692 h 3815508"/>
              <a:gd name="connsiteX8" fmla="*/ 452545 w 2674198"/>
              <a:gd name="connsiteY8" fmla="*/ 2839985 h 3815508"/>
              <a:gd name="connsiteX9" fmla="*/ 696385 w 2674198"/>
              <a:gd name="connsiteY9" fmla="*/ 2873852 h 3815508"/>
              <a:gd name="connsiteX10" fmla="*/ 919905 w 2674198"/>
              <a:gd name="connsiteY10" fmla="*/ 150972 h 3815508"/>
              <a:gd name="connsiteX11" fmla="*/ 919905 w 2674198"/>
              <a:gd name="connsiteY11" fmla="*/ 3788252 h 3815508"/>
              <a:gd name="connsiteX12" fmla="*/ 1224705 w 2674198"/>
              <a:gd name="connsiteY12" fmla="*/ 272892 h 3815508"/>
              <a:gd name="connsiteX13" fmla="*/ 1543051 w 2674198"/>
              <a:gd name="connsiteY13" fmla="*/ 347398 h 3815508"/>
              <a:gd name="connsiteX14" fmla="*/ 1292438 w 2674198"/>
              <a:gd name="connsiteY14" fmla="*/ 1092465 h 3815508"/>
              <a:gd name="connsiteX15" fmla="*/ 1556598 w 2674198"/>
              <a:gd name="connsiteY15" fmla="*/ 1180518 h 3815508"/>
              <a:gd name="connsiteX16" fmla="*/ 1299211 w 2674198"/>
              <a:gd name="connsiteY16" fmla="*/ 1952678 h 3815508"/>
              <a:gd name="connsiteX17" fmla="*/ 1563371 w 2674198"/>
              <a:gd name="connsiteY17" fmla="*/ 2040732 h 3815508"/>
              <a:gd name="connsiteX18" fmla="*/ 1299211 w 2674198"/>
              <a:gd name="connsiteY18" fmla="*/ 2833212 h 3815508"/>
              <a:gd name="connsiteX19" fmla="*/ 1536278 w 2674198"/>
              <a:gd name="connsiteY19" fmla="*/ 2968678 h 3815508"/>
              <a:gd name="connsiteX20" fmla="*/ 1807211 w 2674198"/>
              <a:gd name="connsiteY20" fmla="*/ 232252 h 3815508"/>
              <a:gd name="connsiteX21" fmla="*/ 1813985 w 2674198"/>
              <a:gd name="connsiteY21" fmla="*/ 3761158 h 3815508"/>
              <a:gd name="connsiteX22" fmla="*/ 2084918 w 2674198"/>
              <a:gd name="connsiteY22" fmla="*/ 272892 h 3815508"/>
              <a:gd name="connsiteX23" fmla="*/ 2396491 w 2674198"/>
              <a:gd name="connsiteY23" fmla="*/ 320305 h 3815508"/>
              <a:gd name="connsiteX24" fmla="*/ 2139105 w 2674198"/>
              <a:gd name="connsiteY24" fmla="*/ 1072145 h 3815508"/>
              <a:gd name="connsiteX25" fmla="*/ 2382945 w 2674198"/>
              <a:gd name="connsiteY25" fmla="*/ 1146652 h 3815508"/>
              <a:gd name="connsiteX26" fmla="*/ 2139105 w 2674198"/>
              <a:gd name="connsiteY26" fmla="*/ 1939132 h 3815508"/>
              <a:gd name="connsiteX27" fmla="*/ 2396491 w 2674198"/>
              <a:gd name="connsiteY27" fmla="*/ 1972998 h 3815508"/>
              <a:gd name="connsiteX28" fmla="*/ 2125558 w 2674198"/>
              <a:gd name="connsiteY28" fmla="*/ 2819665 h 3815508"/>
              <a:gd name="connsiteX29" fmla="*/ 2396491 w 2674198"/>
              <a:gd name="connsiteY29" fmla="*/ 2846758 h 3815508"/>
              <a:gd name="connsiteX30" fmla="*/ 2626785 w 2674198"/>
              <a:gd name="connsiteY30" fmla="*/ 218705 h 3815508"/>
              <a:gd name="connsiteX31" fmla="*/ 2674198 w 2674198"/>
              <a:gd name="connsiteY31" fmla="*/ 3767932 h 381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74198" h="3815508">
                <a:moveTo>
                  <a:pt x="19051" y="489638"/>
                </a:moveTo>
                <a:cubicBezTo>
                  <a:pt x="-140" y="2162087"/>
                  <a:pt x="-19331" y="3834536"/>
                  <a:pt x="39371" y="3815345"/>
                </a:cubicBezTo>
                <a:cubicBezTo>
                  <a:pt x="98073" y="3796154"/>
                  <a:pt x="261763" y="916359"/>
                  <a:pt x="371265" y="374492"/>
                </a:cubicBezTo>
                <a:cubicBezTo>
                  <a:pt x="480767" y="-167375"/>
                  <a:pt x="679452" y="441096"/>
                  <a:pt x="696385" y="564145"/>
                </a:cubicBezTo>
                <a:cubicBezTo>
                  <a:pt x="713318" y="687194"/>
                  <a:pt x="471736" y="1010056"/>
                  <a:pt x="472865" y="1112785"/>
                </a:cubicBezTo>
                <a:cubicBezTo>
                  <a:pt x="473994" y="1215514"/>
                  <a:pt x="708802" y="1038278"/>
                  <a:pt x="703158" y="1180518"/>
                </a:cubicBezTo>
                <a:cubicBezTo>
                  <a:pt x="697514" y="1322758"/>
                  <a:pt x="440127" y="1812696"/>
                  <a:pt x="438998" y="1966225"/>
                </a:cubicBezTo>
                <a:cubicBezTo>
                  <a:pt x="437869" y="2119754"/>
                  <a:pt x="694127" y="1956065"/>
                  <a:pt x="696385" y="2101692"/>
                </a:cubicBezTo>
                <a:cubicBezTo>
                  <a:pt x="698643" y="2247319"/>
                  <a:pt x="452545" y="2711292"/>
                  <a:pt x="452545" y="2839985"/>
                </a:cubicBezTo>
                <a:cubicBezTo>
                  <a:pt x="452545" y="2968678"/>
                  <a:pt x="618492" y="3322021"/>
                  <a:pt x="696385" y="2873852"/>
                </a:cubicBezTo>
                <a:cubicBezTo>
                  <a:pt x="774278" y="2425683"/>
                  <a:pt x="882652" y="-1428"/>
                  <a:pt x="919905" y="150972"/>
                </a:cubicBezTo>
                <a:cubicBezTo>
                  <a:pt x="957158" y="303372"/>
                  <a:pt x="869105" y="3767932"/>
                  <a:pt x="919905" y="3788252"/>
                </a:cubicBezTo>
                <a:cubicBezTo>
                  <a:pt x="970705" y="3808572"/>
                  <a:pt x="1120847" y="846368"/>
                  <a:pt x="1224705" y="272892"/>
                </a:cubicBezTo>
                <a:cubicBezTo>
                  <a:pt x="1328563" y="-300584"/>
                  <a:pt x="1531762" y="210803"/>
                  <a:pt x="1543051" y="347398"/>
                </a:cubicBezTo>
                <a:cubicBezTo>
                  <a:pt x="1554340" y="483993"/>
                  <a:pt x="1290180" y="953612"/>
                  <a:pt x="1292438" y="1092465"/>
                </a:cubicBezTo>
                <a:cubicBezTo>
                  <a:pt x="1294696" y="1231318"/>
                  <a:pt x="1555469" y="1037149"/>
                  <a:pt x="1556598" y="1180518"/>
                </a:cubicBezTo>
                <a:cubicBezTo>
                  <a:pt x="1557727" y="1323887"/>
                  <a:pt x="1298082" y="1809309"/>
                  <a:pt x="1299211" y="1952678"/>
                </a:cubicBezTo>
                <a:cubicBezTo>
                  <a:pt x="1300340" y="2096047"/>
                  <a:pt x="1563371" y="1893976"/>
                  <a:pt x="1563371" y="2040732"/>
                </a:cubicBezTo>
                <a:cubicBezTo>
                  <a:pt x="1563371" y="2187488"/>
                  <a:pt x="1303726" y="2678554"/>
                  <a:pt x="1299211" y="2833212"/>
                </a:cubicBezTo>
                <a:cubicBezTo>
                  <a:pt x="1294696" y="2987870"/>
                  <a:pt x="1451611" y="3402171"/>
                  <a:pt x="1536278" y="2968678"/>
                </a:cubicBezTo>
                <a:cubicBezTo>
                  <a:pt x="1620945" y="2535185"/>
                  <a:pt x="1760927" y="100172"/>
                  <a:pt x="1807211" y="232252"/>
                </a:cubicBezTo>
                <a:cubicBezTo>
                  <a:pt x="1853495" y="364332"/>
                  <a:pt x="1767701" y="3754385"/>
                  <a:pt x="1813985" y="3761158"/>
                </a:cubicBezTo>
                <a:cubicBezTo>
                  <a:pt x="1860269" y="3767931"/>
                  <a:pt x="1987834" y="846368"/>
                  <a:pt x="2084918" y="272892"/>
                </a:cubicBezTo>
                <a:cubicBezTo>
                  <a:pt x="2182002" y="-300584"/>
                  <a:pt x="2387460" y="187096"/>
                  <a:pt x="2396491" y="320305"/>
                </a:cubicBezTo>
                <a:cubicBezTo>
                  <a:pt x="2405522" y="453514"/>
                  <a:pt x="2141363" y="934421"/>
                  <a:pt x="2139105" y="1072145"/>
                </a:cubicBezTo>
                <a:cubicBezTo>
                  <a:pt x="2136847" y="1209869"/>
                  <a:pt x="2382945" y="1002154"/>
                  <a:pt x="2382945" y="1146652"/>
                </a:cubicBezTo>
                <a:cubicBezTo>
                  <a:pt x="2382945" y="1291150"/>
                  <a:pt x="2136847" y="1801408"/>
                  <a:pt x="2139105" y="1939132"/>
                </a:cubicBezTo>
                <a:cubicBezTo>
                  <a:pt x="2141363" y="2076856"/>
                  <a:pt x="2398749" y="1826243"/>
                  <a:pt x="2396491" y="1972998"/>
                </a:cubicBezTo>
                <a:cubicBezTo>
                  <a:pt x="2394233" y="2119753"/>
                  <a:pt x="2125558" y="2674038"/>
                  <a:pt x="2125558" y="2819665"/>
                </a:cubicBezTo>
                <a:cubicBezTo>
                  <a:pt x="2125558" y="2965292"/>
                  <a:pt x="2312953" y="3280251"/>
                  <a:pt x="2396491" y="2846758"/>
                </a:cubicBezTo>
                <a:cubicBezTo>
                  <a:pt x="2480029" y="2413265"/>
                  <a:pt x="2580501" y="65176"/>
                  <a:pt x="2626785" y="218705"/>
                </a:cubicBezTo>
                <a:cubicBezTo>
                  <a:pt x="2673070" y="372234"/>
                  <a:pt x="2673634" y="2070083"/>
                  <a:pt x="2674198" y="3767932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051 w 2674198"/>
                      <a:gd name="connsiteY0" fmla="*/ 489638 h 3815508"/>
                      <a:gd name="connsiteX1" fmla="*/ 39371 w 2674198"/>
                      <a:gd name="connsiteY1" fmla="*/ 3815345 h 3815508"/>
                      <a:gd name="connsiteX2" fmla="*/ 371265 w 2674198"/>
                      <a:gd name="connsiteY2" fmla="*/ 374492 h 3815508"/>
                      <a:gd name="connsiteX3" fmla="*/ 696385 w 2674198"/>
                      <a:gd name="connsiteY3" fmla="*/ 564145 h 3815508"/>
                      <a:gd name="connsiteX4" fmla="*/ 472865 w 2674198"/>
                      <a:gd name="connsiteY4" fmla="*/ 1112785 h 3815508"/>
                      <a:gd name="connsiteX5" fmla="*/ 703158 w 2674198"/>
                      <a:gd name="connsiteY5" fmla="*/ 1180518 h 3815508"/>
                      <a:gd name="connsiteX6" fmla="*/ 438998 w 2674198"/>
                      <a:gd name="connsiteY6" fmla="*/ 1966225 h 3815508"/>
                      <a:gd name="connsiteX7" fmla="*/ 696385 w 2674198"/>
                      <a:gd name="connsiteY7" fmla="*/ 2101692 h 3815508"/>
                      <a:gd name="connsiteX8" fmla="*/ 452545 w 2674198"/>
                      <a:gd name="connsiteY8" fmla="*/ 2839985 h 3815508"/>
                      <a:gd name="connsiteX9" fmla="*/ 696385 w 2674198"/>
                      <a:gd name="connsiteY9" fmla="*/ 2873852 h 3815508"/>
                      <a:gd name="connsiteX10" fmla="*/ 919905 w 2674198"/>
                      <a:gd name="connsiteY10" fmla="*/ 150972 h 3815508"/>
                      <a:gd name="connsiteX11" fmla="*/ 919905 w 2674198"/>
                      <a:gd name="connsiteY11" fmla="*/ 3788252 h 3815508"/>
                      <a:gd name="connsiteX12" fmla="*/ 1224705 w 2674198"/>
                      <a:gd name="connsiteY12" fmla="*/ 272892 h 3815508"/>
                      <a:gd name="connsiteX13" fmla="*/ 1543051 w 2674198"/>
                      <a:gd name="connsiteY13" fmla="*/ 347398 h 3815508"/>
                      <a:gd name="connsiteX14" fmla="*/ 1292438 w 2674198"/>
                      <a:gd name="connsiteY14" fmla="*/ 1092465 h 3815508"/>
                      <a:gd name="connsiteX15" fmla="*/ 1556598 w 2674198"/>
                      <a:gd name="connsiteY15" fmla="*/ 1180518 h 3815508"/>
                      <a:gd name="connsiteX16" fmla="*/ 1299211 w 2674198"/>
                      <a:gd name="connsiteY16" fmla="*/ 1952678 h 3815508"/>
                      <a:gd name="connsiteX17" fmla="*/ 1563371 w 2674198"/>
                      <a:gd name="connsiteY17" fmla="*/ 2040732 h 3815508"/>
                      <a:gd name="connsiteX18" fmla="*/ 1299211 w 2674198"/>
                      <a:gd name="connsiteY18" fmla="*/ 2833212 h 3815508"/>
                      <a:gd name="connsiteX19" fmla="*/ 1536278 w 2674198"/>
                      <a:gd name="connsiteY19" fmla="*/ 2968678 h 3815508"/>
                      <a:gd name="connsiteX20" fmla="*/ 1807211 w 2674198"/>
                      <a:gd name="connsiteY20" fmla="*/ 232252 h 3815508"/>
                      <a:gd name="connsiteX21" fmla="*/ 1813985 w 2674198"/>
                      <a:gd name="connsiteY21" fmla="*/ 3761158 h 3815508"/>
                      <a:gd name="connsiteX22" fmla="*/ 2084918 w 2674198"/>
                      <a:gd name="connsiteY22" fmla="*/ 272892 h 3815508"/>
                      <a:gd name="connsiteX23" fmla="*/ 2396491 w 2674198"/>
                      <a:gd name="connsiteY23" fmla="*/ 320305 h 3815508"/>
                      <a:gd name="connsiteX24" fmla="*/ 2139105 w 2674198"/>
                      <a:gd name="connsiteY24" fmla="*/ 1072145 h 3815508"/>
                      <a:gd name="connsiteX25" fmla="*/ 2382945 w 2674198"/>
                      <a:gd name="connsiteY25" fmla="*/ 1146652 h 3815508"/>
                      <a:gd name="connsiteX26" fmla="*/ 2139105 w 2674198"/>
                      <a:gd name="connsiteY26" fmla="*/ 1939132 h 3815508"/>
                      <a:gd name="connsiteX27" fmla="*/ 2396491 w 2674198"/>
                      <a:gd name="connsiteY27" fmla="*/ 1972998 h 3815508"/>
                      <a:gd name="connsiteX28" fmla="*/ 2125558 w 2674198"/>
                      <a:gd name="connsiteY28" fmla="*/ 2819665 h 3815508"/>
                      <a:gd name="connsiteX29" fmla="*/ 2396491 w 2674198"/>
                      <a:gd name="connsiteY29" fmla="*/ 2846758 h 3815508"/>
                      <a:gd name="connsiteX30" fmla="*/ 2626785 w 2674198"/>
                      <a:gd name="connsiteY30" fmla="*/ 218705 h 3815508"/>
                      <a:gd name="connsiteX31" fmla="*/ 2674198 w 2674198"/>
                      <a:gd name="connsiteY31" fmla="*/ 3767932 h 3815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2674198" h="3815508" extrusionOk="0">
                        <a:moveTo>
                          <a:pt x="19051" y="489638"/>
                        </a:moveTo>
                        <a:cubicBezTo>
                          <a:pt x="-1361" y="2161334"/>
                          <a:pt x="-31954" y="3839274"/>
                          <a:pt x="39371" y="3815345"/>
                        </a:cubicBezTo>
                        <a:cubicBezTo>
                          <a:pt x="205897" y="3818854"/>
                          <a:pt x="170728" y="919254"/>
                          <a:pt x="371265" y="374492"/>
                        </a:cubicBezTo>
                        <a:cubicBezTo>
                          <a:pt x="461504" y="-148563"/>
                          <a:pt x="674004" y="471207"/>
                          <a:pt x="696385" y="564145"/>
                        </a:cubicBezTo>
                        <a:cubicBezTo>
                          <a:pt x="702975" y="681535"/>
                          <a:pt x="474192" y="1011230"/>
                          <a:pt x="472865" y="1112785"/>
                        </a:cubicBezTo>
                        <a:cubicBezTo>
                          <a:pt x="485058" y="1216827"/>
                          <a:pt x="719786" y="1015673"/>
                          <a:pt x="703158" y="1180518"/>
                        </a:cubicBezTo>
                        <a:cubicBezTo>
                          <a:pt x="660952" y="1317159"/>
                          <a:pt x="418129" y="1833407"/>
                          <a:pt x="438998" y="1966225"/>
                        </a:cubicBezTo>
                        <a:cubicBezTo>
                          <a:pt x="437038" y="2111826"/>
                          <a:pt x="681879" y="1973087"/>
                          <a:pt x="696385" y="2101692"/>
                        </a:cubicBezTo>
                        <a:cubicBezTo>
                          <a:pt x="705441" y="2251125"/>
                          <a:pt x="468022" y="2715013"/>
                          <a:pt x="452545" y="2839985"/>
                        </a:cubicBezTo>
                        <a:cubicBezTo>
                          <a:pt x="388611" y="2958337"/>
                          <a:pt x="645920" y="3344452"/>
                          <a:pt x="696385" y="2873852"/>
                        </a:cubicBezTo>
                        <a:cubicBezTo>
                          <a:pt x="783517" y="2439437"/>
                          <a:pt x="884234" y="14960"/>
                          <a:pt x="919905" y="150972"/>
                        </a:cubicBezTo>
                        <a:cubicBezTo>
                          <a:pt x="961187" y="309579"/>
                          <a:pt x="871840" y="3771282"/>
                          <a:pt x="919905" y="3788252"/>
                        </a:cubicBezTo>
                        <a:cubicBezTo>
                          <a:pt x="1046655" y="3742074"/>
                          <a:pt x="1130788" y="799609"/>
                          <a:pt x="1224705" y="272892"/>
                        </a:cubicBezTo>
                        <a:cubicBezTo>
                          <a:pt x="1323982" y="-299832"/>
                          <a:pt x="1524981" y="206124"/>
                          <a:pt x="1543051" y="347398"/>
                        </a:cubicBezTo>
                        <a:cubicBezTo>
                          <a:pt x="1533190" y="482492"/>
                          <a:pt x="1275765" y="924227"/>
                          <a:pt x="1292438" y="1092465"/>
                        </a:cubicBezTo>
                        <a:cubicBezTo>
                          <a:pt x="1296118" y="1212079"/>
                          <a:pt x="1539796" y="1046301"/>
                          <a:pt x="1556598" y="1180518"/>
                        </a:cubicBezTo>
                        <a:cubicBezTo>
                          <a:pt x="1548092" y="1341114"/>
                          <a:pt x="1322376" y="1827361"/>
                          <a:pt x="1299211" y="1952678"/>
                        </a:cubicBezTo>
                        <a:cubicBezTo>
                          <a:pt x="1299043" y="2126881"/>
                          <a:pt x="1579378" y="1884481"/>
                          <a:pt x="1563371" y="2040732"/>
                        </a:cubicBezTo>
                        <a:cubicBezTo>
                          <a:pt x="1546650" y="2214034"/>
                          <a:pt x="1283783" y="2679617"/>
                          <a:pt x="1299211" y="2833212"/>
                        </a:cubicBezTo>
                        <a:cubicBezTo>
                          <a:pt x="1333176" y="3064061"/>
                          <a:pt x="1375850" y="3442123"/>
                          <a:pt x="1536278" y="2968678"/>
                        </a:cubicBezTo>
                        <a:cubicBezTo>
                          <a:pt x="1621959" y="2529385"/>
                          <a:pt x="1743440" y="99182"/>
                          <a:pt x="1807211" y="232252"/>
                        </a:cubicBezTo>
                        <a:cubicBezTo>
                          <a:pt x="1856456" y="366881"/>
                          <a:pt x="1765705" y="3760413"/>
                          <a:pt x="1813985" y="3761158"/>
                        </a:cubicBezTo>
                        <a:cubicBezTo>
                          <a:pt x="1838262" y="3812110"/>
                          <a:pt x="1925448" y="763591"/>
                          <a:pt x="2084918" y="272892"/>
                        </a:cubicBezTo>
                        <a:cubicBezTo>
                          <a:pt x="2198420" y="-295440"/>
                          <a:pt x="2386758" y="172528"/>
                          <a:pt x="2396491" y="320305"/>
                        </a:cubicBezTo>
                        <a:cubicBezTo>
                          <a:pt x="2419529" y="462338"/>
                          <a:pt x="2117638" y="939627"/>
                          <a:pt x="2139105" y="1072145"/>
                        </a:cubicBezTo>
                        <a:cubicBezTo>
                          <a:pt x="2132000" y="1224979"/>
                          <a:pt x="2380734" y="995192"/>
                          <a:pt x="2382945" y="1146652"/>
                        </a:cubicBezTo>
                        <a:cubicBezTo>
                          <a:pt x="2407166" y="1272957"/>
                          <a:pt x="2153558" y="1772394"/>
                          <a:pt x="2139105" y="1939132"/>
                        </a:cubicBezTo>
                        <a:cubicBezTo>
                          <a:pt x="2120888" y="2069007"/>
                          <a:pt x="2421472" y="1803899"/>
                          <a:pt x="2396491" y="1972998"/>
                        </a:cubicBezTo>
                        <a:cubicBezTo>
                          <a:pt x="2376301" y="2129808"/>
                          <a:pt x="2135898" y="2702055"/>
                          <a:pt x="2125558" y="2819665"/>
                        </a:cubicBezTo>
                        <a:cubicBezTo>
                          <a:pt x="2166544" y="2957158"/>
                          <a:pt x="2291903" y="3359023"/>
                          <a:pt x="2396491" y="2846758"/>
                        </a:cubicBezTo>
                        <a:cubicBezTo>
                          <a:pt x="2496375" y="2417953"/>
                          <a:pt x="2572849" y="40228"/>
                          <a:pt x="2626785" y="218705"/>
                        </a:cubicBezTo>
                        <a:cubicBezTo>
                          <a:pt x="3016591" y="383154"/>
                          <a:pt x="2872243" y="2275878"/>
                          <a:pt x="2674198" y="376793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24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1843031" y="1606708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096000" y="1927691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364604" y="1606707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143227" y="2775660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941941" y="6311149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expansion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2858703" y="2329857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7511753" y="2538753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7117157" y="2329856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7117156" y="2870397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7936342" y="2672785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4651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9778735" y="2592155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0D1E545-AE65-974E-A0B4-49626BDFD04E}"/>
              </a:ext>
            </a:extLst>
          </p:cNvPr>
          <p:cNvGrpSpPr/>
          <p:nvPr/>
        </p:nvGrpSpPr>
        <p:grpSpPr>
          <a:xfrm>
            <a:off x="1156150" y="4846666"/>
            <a:ext cx="739688" cy="367009"/>
            <a:chOff x="9778735" y="2592155"/>
            <a:chExt cx="739688" cy="367009"/>
          </a:xfrm>
        </p:grpSpPr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7563004B-C608-AF49-924C-BDEDBEF18738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FECE7C9-C3E9-A64B-BEEC-E6A5A2DB9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75086A90-8CE3-E544-B0AA-4D44E0A8E773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5D361EC0-C3CF-154D-8AD2-61BC6CFF803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1523C729-F837-D342-BAC0-E083FD414DB7}"/>
              </a:ext>
            </a:extLst>
          </p:cNvPr>
          <p:cNvGrpSpPr/>
          <p:nvPr/>
        </p:nvGrpSpPr>
        <p:grpSpPr>
          <a:xfrm>
            <a:off x="1157607" y="5780508"/>
            <a:ext cx="739688" cy="367009"/>
            <a:chOff x="1349115" y="3267856"/>
            <a:chExt cx="1011836" cy="521540"/>
          </a:xfrm>
        </p:grpSpPr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9DAFD4FB-A2A3-2F49-9B34-CA65D6A007C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924C3546-50E0-8847-B1BF-D58D6BB1044F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菱形 108">
              <a:extLst>
                <a:ext uri="{FF2B5EF4-FFF2-40B4-BE49-F238E27FC236}">
                  <a16:creationId xmlns:a16="http://schemas.microsoft.com/office/drawing/2014/main" id="{E32C45C0-155B-554B-81AD-9D9089E13BE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0930" r="-18605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420D3C3C-BFA1-B649-8B96-C7E7E41B8248}"/>
              </a:ext>
            </a:extLst>
          </p:cNvPr>
          <p:cNvCxnSpPr/>
          <p:nvPr/>
        </p:nvCxnSpPr>
        <p:spPr>
          <a:xfrm>
            <a:off x="3181878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DC1AD2B8-166B-7D4D-8F4E-8E78BAFD1141}"/>
              </a:ext>
            </a:extLst>
          </p:cNvPr>
          <p:cNvCxnSpPr>
            <a:cxnSpLocks/>
          </p:cNvCxnSpPr>
          <p:nvPr/>
        </p:nvCxnSpPr>
        <p:spPr>
          <a:xfrm flipV="1">
            <a:off x="3548460" y="5681355"/>
            <a:ext cx="373106" cy="417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FC5485E1-D44D-E24D-851C-E6FD76032A69}"/>
              </a:ext>
            </a:extLst>
          </p:cNvPr>
          <p:cNvCxnSpPr/>
          <p:nvPr/>
        </p:nvCxnSpPr>
        <p:spPr>
          <a:xfrm>
            <a:off x="3548459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菱形 115">
            <a:extLst>
              <a:ext uri="{FF2B5EF4-FFF2-40B4-BE49-F238E27FC236}">
                <a16:creationId xmlns:a16="http://schemas.microsoft.com/office/drawing/2014/main" id="{F81C3E0D-2AF7-4449-B5B7-C4E24481E01D}"/>
              </a:ext>
            </a:extLst>
          </p:cNvPr>
          <p:cNvSpPr/>
          <p:nvPr/>
        </p:nvSpPr>
        <p:spPr>
          <a:xfrm>
            <a:off x="3456944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D197EBD7-AA2F-324B-8BB8-C8EE5A77942E}"/>
              </a:ext>
            </a:extLst>
          </p:cNvPr>
          <p:cNvCxnSpPr>
            <a:cxnSpLocks/>
          </p:cNvCxnSpPr>
          <p:nvPr/>
        </p:nvCxnSpPr>
        <p:spPr>
          <a:xfrm flipV="1">
            <a:off x="7208672" y="5681355"/>
            <a:ext cx="373106" cy="417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154A5EE4-A2D5-7F49-A301-B757A8591258}"/>
              </a:ext>
            </a:extLst>
          </p:cNvPr>
          <p:cNvCxnSpPr>
            <a:cxnSpLocks/>
          </p:cNvCxnSpPr>
          <p:nvPr/>
        </p:nvCxnSpPr>
        <p:spPr>
          <a:xfrm>
            <a:off x="8684155" y="5681355"/>
            <a:ext cx="73968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菱形 138">
            <a:extLst>
              <a:ext uri="{FF2B5EF4-FFF2-40B4-BE49-F238E27FC236}">
                <a16:creationId xmlns:a16="http://schemas.microsoft.com/office/drawing/2014/main" id="{29027AA5-AC32-5C48-86BD-59A9988EB011}"/>
              </a:ext>
            </a:extLst>
          </p:cNvPr>
          <p:cNvSpPr/>
          <p:nvPr/>
        </p:nvSpPr>
        <p:spPr>
          <a:xfrm>
            <a:off x="8959221" y="5591691"/>
            <a:ext cx="183031" cy="179327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7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78758-D4CD-7340-932B-1A32FE69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435133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Accelerating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Fast increasing bond dimension</a:t>
            </a: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Efficiencies are suffered by fuse index, expansion and SVD, since MPO bond dimension is to large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Difficult to converge(?)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74C935-80A7-8849-A88D-BC7C5814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7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2636804" y="1619907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703665" y="1956298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972269" y="1635314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750892" y="2804267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0" y="6225950"/>
            <a:ext cx="402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Only expand new quantum sector on the right hand side bond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3709355" y="2343056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8717663" y="2553675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8323067" y="2344778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8323066" y="2885319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9142252" y="2687707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11141193" y="2594333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1429" r="-21429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D9D45D59-C04B-DE4B-8C64-D2CA244887D5}"/>
              </a:ext>
            </a:extLst>
          </p:cNvPr>
          <p:cNvGrpSpPr/>
          <p:nvPr/>
        </p:nvGrpSpPr>
        <p:grpSpPr>
          <a:xfrm>
            <a:off x="1794023" y="2773660"/>
            <a:ext cx="739688" cy="367009"/>
            <a:chOff x="1349115" y="3267856"/>
            <a:chExt cx="1011836" cy="521540"/>
          </a:xfrm>
        </p:grpSpPr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71A62A9-450F-C24D-A50D-334DF88DB8F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291C76F0-4BF2-FB4C-882A-D9B0DD5E948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菱形 82">
              <a:extLst>
                <a:ext uri="{FF2B5EF4-FFF2-40B4-BE49-F238E27FC236}">
                  <a16:creationId xmlns:a16="http://schemas.microsoft.com/office/drawing/2014/main" id="{3AD07F14-B40C-2E42-8B11-57FA4E4E8910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BF3B5B-FD51-6D44-B63A-ED31EF4C2F5A}"/>
              </a:ext>
            </a:extLst>
          </p:cNvPr>
          <p:cNvGrpSpPr/>
          <p:nvPr/>
        </p:nvGrpSpPr>
        <p:grpSpPr>
          <a:xfrm>
            <a:off x="1748039" y="1930818"/>
            <a:ext cx="835573" cy="804331"/>
            <a:chOff x="1632857" y="2226129"/>
            <a:chExt cx="1143000" cy="1143000"/>
          </a:xfrm>
        </p:grpSpPr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32C4C3E5-757B-4F43-9B1F-6C92744447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56958DC0-5CBC-8643-9BD4-8D5A7564A1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2491130-AC4B-3545-B8EB-CC8251DBD428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669FE0E-A98B-1249-A921-3E12A96C2B39}"/>
              </a:ext>
            </a:extLst>
          </p:cNvPr>
          <p:cNvGrpSpPr/>
          <p:nvPr/>
        </p:nvGrpSpPr>
        <p:grpSpPr>
          <a:xfrm>
            <a:off x="7415812" y="2801958"/>
            <a:ext cx="739688" cy="367009"/>
            <a:chOff x="1349115" y="3267856"/>
            <a:chExt cx="1011836" cy="521540"/>
          </a:xfrm>
        </p:grpSpPr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F4381A55-BFA6-7048-BA46-88F94708235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64045BA6-AEBD-E743-BDC2-4D1565152648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8DA0F57A-657B-4E4C-A534-92D9EA10D6D4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A6B8675-1C6D-F04E-8D1A-E2FB318FE8B2}"/>
              </a:ext>
            </a:extLst>
          </p:cNvPr>
          <p:cNvGrpSpPr/>
          <p:nvPr/>
        </p:nvGrpSpPr>
        <p:grpSpPr>
          <a:xfrm>
            <a:off x="7363401" y="1958491"/>
            <a:ext cx="835573" cy="804331"/>
            <a:chOff x="1632857" y="2226129"/>
            <a:chExt cx="1143000" cy="1143000"/>
          </a:xfrm>
        </p:grpSpPr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4934491B-4988-F747-9198-FA6A6E23BC05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C1A81B64-AA6B-B24B-BB6E-DA0ECE5C88C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62AD977B-AAFF-1C49-A0A5-66BF2061952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2E407A06-951D-8349-8072-75EC17680366}"/>
              </a:ext>
            </a:extLst>
          </p:cNvPr>
          <p:cNvCxnSpPr/>
          <p:nvPr/>
        </p:nvCxnSpPr>
        <p:spPr>
          <a:xfrm>
            <a:off x="10476297" y="286789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6E64D7B5-B503-3B49-B8F5-F0A79CD4BCC1}"/>
              </a:ext>
            </a:extLst>
          </p:cNvPr>
          <p:cNvCxnSpPr/>
          <p:nvPr/>
        </p:nvCxnSpPr>
        <p:spPr>
          <a:xfrm>
            <a:off x="10842878" y="259054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0C47FF83-0840-2642-B7C0-7E484C5DDE64}"/>
              </a:ext>
            </a:extLst>
          </p:cNvPr>
          <p:cNvSpPr/>
          <p:nvPr/>
        </p:nvSpPr>
        <p:spPr>
          <a:xfrm>
            <a:off x="10751363" y="277822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DC858A0-76CC-F04A-8482-AD15C08D8A89}"/>
              </a:ext>
            </a:extLst>
          </p:cNvPr>
          <p:cNvGrpSpPr/>
          <p:nvPr/>
        </p:nvGrpSpPr>
        <p:grpSpPr>
          <a:xfrm>
            <a:off x="414249" y="5881413"/>
            <a:ext cx="739688" cy="367009"/>
            <a:chOff x="1349115" y="3267856"/>
            <a:chExt cx="1011836" cy="521540"/>
          </a:xfrm>
        </p:grpSpPr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CDCC2D3C-0925-D949-8ED3-BDE4A5E52F1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FD168A7E-0544-A948-9B38-6D41C1C05E45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菱形 135">
              <a:extLst>
                <a:ext uri="{FF2B5EF4-FFF2-40B4-BE49-F238E27FC236}">
                  <a16:creationId xmlns:a16="http://schemas.microsoft.com/office/drawing/2014/main" id="{B9A50D52-2670-F34F-B48C-9C4D14DEB9A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25363F7C-FC00-944B-BADE-754BC6551199}"/>
              </a:ext>
            </a:extLst>
          </p:cNvPr>
          <p:cNvGrpSpPr/>
          <p:nvPr/>
        </p:nvGrpSpPr>
        <p:grpSpPr>
          <a:xfrm>
            <a:off x="1145630" y="5879412"/>
            <a:ext cx="739688" cy="367009"/>
            <a:chOff x="1349115" y="3267856"/>
            <a:chExt cx="1011836" cy="521540"/>
          </a:xfrm>
        </p:grpSpPr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23294295-370F-0847-A742-3010E06C2DCF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>
              <a:extLst>
                <a:ext uri="{FF2B5EF4-FFF2-40B4-BE49-F238E27FC236}">
                  <a16:creationId xmlns:a16="http://schemas.microsoft.com/office/drawing/2014/main" id="{35A155A9-B3D5-8040-AD3E-F357C6127132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菱形 144">
              <a:extLst>
                <a:ext uri="{FF2B5EF4-FFF2-40B4-BE49-F238E27FC236}">
                  <a16:creationId xmlns:a16="http://schemas.microsoft.com/office/drawing/2014/main" id="{4D866B40-F33A-EE45-9104-0971229F4BF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圆角矩形 2">
            <a:extLst>
              <a:ext uri="{FF2B5EF4-FFF2-40B4-BE49-F238E27FC236}">
                <a16:creationId xmlns:a16="http://schemas.microsoft.com/office/drawing/2014/main" id="{B5E337FE-6EDA-A542-BEFE-F939B3519E20}"/>
              </a:ext>
            </a:extLst>
          </p:cNvPr>
          <p:cNvSpPr/>
          <p:nvPr/>
        </p:nvSpPr>
        <p:spPr>
          <a:xfrm>
            <a:off x="1337707" y="2957556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4AA34B5F-D3A1-864A-B545-6F296EB1EB18}"/>
              </a:ext>
            </a:extLst>
          </p:cNvPr>
          <p:cNvSpPr/>
          <p:nvPr/>
        </p:nvSpPr>
        <p:spPr>
          <a:xfrm>
            <a:off x="6972606" y="3006708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28D6A711-6403-7E44-82E1-6368291EBAB2}"/>
              </a:ext>
            </a:extLst>
          </p:cNvPr>
          <p:cNvSpPr/>
          <p:nvPr/>
        </p:nvSpPr>
        <p:spPr>
          <a:xfrm>
            <a:off x="10684877" y="278012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99ED9BB-CF16-F54A-ADEE-1F77FAE0F9C2}"/>
              </a:ext>
            </a:extLst>
          </p:cNvPr>
          <p:cNvGrpSpPr/>
          <p:nvPr/>
        </p:nvGrpSpPr>
        <p:grpSpPr>
          <a:xfrm>
            <a:off x="1111591" y="4788253"/>
            <a:ext cx="739688" cy="367009"/>
            <a:chOff x="9778735" y="2592155"/>
            <a:chExt cx="739688" cy="367009"/>
          </a:xfrm>
        </p:grpSpPr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46B0A27A-49C2-6240-B391-0CBF7F563461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63BB15EB-1F1D-9E4C-8B07-8B8ECA562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0355A752-93C8-C644-A408-ABF84B95E62D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菱形 151">
              <a:extLst>
                <a:ext uri="{FF2B5EF4-FFF2-40B4-BE49-F238E27FC236}">
                  <a16:creationId xmlns:a16="http://schemas.microsoft.com/office/drawing/2014/main" id="{C9C3E8A3-FC84-2D44-BADB-1A0BA7AE6A1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E5772FD-FB68-0549-A7AA-C58FA2A8698A}"/>
              </a:ext>
            </a:extLst>
          </p:cNvPr>
          <p:cNvCxnSpPr/>
          <p:nvPr/>
        </p:nvCxnSpPr>
        <p:spPr>
          <a:xfrm>
            <a:off x="446695" y="506181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6C0695A1-BDA7-8948-9646-6275F0DD0696}"/>
              </a:ext>
            </a:extLst>
          </p:cNvPr>
          <p:cNvCxnSpPr/>
          <p:nvPr/>
        </p:nvCxnSpPr>
        <p:spPr>
          <a:xfrm>
            <a:off x="813276" y="478446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菱形 154">
            <a:extLst>
              <a:ext uri="{FF2B5EF4-FFF2-40B4-BE49-F238E27FC236}">
                <a16:creationId xmlns:a16="http://schemas.microsoft.com/office/drawing/2014/main" id="{7248B9BE-4C48-894B-A7F5-60358CADB2F1}"/>
              </a:ext>
            </a:extLst>
          </p:cNvPr>
          <p:cNvSpPr/>
          <p:nvPr/>
        </p:nvSpPr>
        <p:spPr>
          <a:xfrm>
            <a:off x="721761" y="497214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7F824CB0-0CC5-A647-B217-0AAF0977C6EE}"/>
              </a:ext>
            </a:extLst>
          </p:cNvPr>
          <p:cNvSpPr/>
          <p:nvPr/>
        </p:nvSpPr>
        <p:spPr>
          <a:xfrm>
            <a:off x="655275" y="497404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4A8A09CF-A604-B14D-8A9A-95C34E2A26B1}"/>
              </a:ext>
            </a:extLst>
          </p:cNvPr>
          <p:cNvSpPr/>
          <p:nvPr/>
        </p:nvSpPr>
        <p:spPr>
          <a:xfrm>
            <a:off x="721805" y="6078290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FCFAEE6-B428-8941-9409-7EAACE06D337}"/>
              </a:ext>
            </a:extLst>
          </p:cNvPr>
          <p:cNvGrpSpPr/>
          <p:nvPr/>
        </p:nvGrpSpPr>
        <p:grpSpPr>
          <a:xfrm>
            <a:off x="3372796" y="5510509"/>
            <a:ext cx="739688" cy="367009"/>
            <a:chOff x="9778735" y="2592155"/>
            <a:chExt cx="739688" cy="367009"/>
          </a:xfrm>
        </p:grpSpPr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83D94DED-00F6-024C-B547-1056082E3AAB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ADDB64F3-DE24-6B47-A3D2-046A57DFB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2040D7B5-DE4A-B546-80FC-9D815908C3A9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菱形 161">
              <a:extLst>
                <a:ext uri="{FF2B5EF4-FFF2-40B4-BE49-F238E27FC236}">
                  <a16:creationId xmlns:a16="http://schemas.microsoft.com/office/drawing/2014/main" id="{3347839A-C7CF-4041-9375-0677ACCB2C2C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6A943064-10E2-B945-A9E6-EE5FD97959FB}"/>
              </a:ext>
            </a:extLst>
          </p:cNvPr>
          <p:cNvCxnSpPr/>
          <p:nvPr/>
        </p:nvCxnSpPr>
        <p:spPr>
          <a:xfrm>
            <a:off x="2707900" y="57840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22B1A080-FDAF-F641-B641-347993063B42}"/>
              </a:ext>
            </a:extLst>
          </p:cNvPr>
          <p:cNvCxnSpPr/>
          <p:nvPr/>
        </p:nvCxnSpPr>
        <p:spPr>
          <a:xfrm>
            <a:off x="3074481" y="55067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菱形 164">
            <a:extLst>
              <a:ext uri="{FF2B5EF4-FFF2-40B4-BE49-F238E27FC236}">
                <a16:creationId xmlns:a16="http://schemas.microsoft.com/office/drawing/2014/main" id="{D6CBF9D1-AE37-D941-989F-D38987BC5996}"/>
              </a:ext>
            </a:extLst>
          </p:cNvPr>
          <p:cNvSpPr/>
          <p:nvPr/>
        </p:nvSpPr>
        <p:spPr>
          <a:xfrm>
            <a:off x="2982966" y="5694405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EB7EB97E-97A4-E641-8305-F29A9387B6DD}"/>
              </a:ext>
            </a:extLst>
          </p:cNvPr>
          <p:cNvSpPr/>
          <p:nvPr/>
        </p:nvSpPr>
        <p:spPr>
          <a:xfrm>
            <a:off x="2916480" y="5696299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/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blipFill>
                <a:blip r:embed="rId9"/>
                <a:stretch>
                  <a:fillRect l="-6061" r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53847825-19A1-BC4E-B1E4-A4A24FBDCDB1}"/>
              </a:ext>
            </a:extLst>
          </p:cNvPr>
          <p:cNvCxnSpPr/>
          <p:nvPr/>
        </p:nvCxnSpPr>
        <p:spPr>
          <a:xfrm>
            <a:off x="8683312" y="56792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E7262C28-8B40-0F4E-AC8E-2229F8BA60D7}"/>
              </a:ext>
            </a:extLst>
          </p:cNvPr>
          <p:cNvCxnSpPr/>
          <p:nvPr/>
        </p:nvCxnSpPr>
        <p:spPr>
          <a:xfrm>
            <a:off x="9049893" y="54019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D8CC2676-8438-C14A-B2FF-36ABE9974CC8}"/>
              </a:ext>
            </a:extLst>
          </p:cNvPr>
          <p:cNvSpPr/>
          <p:nvPr/>
        </p:nvSpPr>
        <p:spPr>
          <a:xfrm>
            <a:off x="8958378" y="5589605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CAF467-2515-BF44-ADA0-638680A2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A9914D-359A-9C47-8A2F-008E1338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3845836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some gains when increasing bond dimension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More robust to overcome local minimum(?)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SVD time is normal, most time is used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difficult to converge(?)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When update the last pseudo-site phonon &amp; fermion sites, the degeneracy on every quantum number sector is hardly to increase.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D57F90-2B32-AD40-A5AC-20AE5A814E82}"/>
              </a:ext>
            </a:extLst>
          </p:cNvPr>
          <p:cNvSpPr txBox="1"/>
          <p:nvPr/>
        </p:nvSpPr>
        <p:spPr>
          <a:xfrm>
            <a:off x="5777023" y="5278056"/>
            <a:ext cx="494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one strategy is using not sufficient phonon pseudo-site number, if the physics does not change.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2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2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/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1/8 dopped Hubbard model 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4×32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 should be filled-stripe, but on finite bond dimension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lowest energy state is some strange state.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blipFill>
                <a:blip r:embed="rId3"/>
                <a:stretch>
                  <a:fillRect l="-702" t="-5357" r="-112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FB95216-C69E-514D-BE59-C7D44827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7" y="2619295"/>
            <a:ext cx="3997082" cy="29201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097F4-C25E-E24A-95BA-ACEA4145E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89" y="2619296"/>
            <a:ext cx="4139933" cy="289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/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density profile of the strange state and filled stripe for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energy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=−97.0098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−97.0047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respectively. Calculation are imposed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symmetry.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blipFill>
                <a:blip r:embed="rId6"/>
                <a:stretch>
                  <a:fillRect l="-971" t="-2857" r="-1748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3DB6583B-0297-3C42-8641-D0F6A6824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830" y="2619295"/>
            <a:ext cx="3651170" cy="28467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B1215E-086B-D248-8833-D1B68275B5A2}"/>
              </a:ext>
            </a:extLst>
          </p:cNvPr>
          <p:cNvSpPr txBox="1"/>
          <p:nvPr/>
        </p:nvSpPr>
        <p:spPr>
          <a:xfrm>
            <a:off x="8540830" y="5612119"/>
            <a:ext cx="365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values 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truncation error and extrapolations. Filled stripe finally have more lower energy.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35782</TotalTime>
  <Words>1018</Words>
  <Application>Microsoft Macintosh PowerPoint</Application>
  <PresentationFormat>Widescreen</PresentationFormat>
  <Paragraphs>203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Arial</vt:lpstr>
      <vt:lpstr>Cambria Math</vt:lpstr>
      <vt:lpstr>Palatino</vt:lpstr>
      <vt:lpstr>Palatino Linotype</vt:lpstr>
      <vt:lpstr>Times</vt:lpstr>
      <vt:lpstr>Times New Roman</vt:lpstr>
      <vt:lpstr>Office 主题​​</vt:lpstr>
      <vt:lpstr>SSH-Hubbard model</vt:lpstr>
      <vt:lpstr>Effective fermionic model at anti-adiabatic limit ω_D→∞ </vt:lpstr>
      <vt:lpstr>Phonon pseudo-site</vt:lpstr>
      <vt:lpstr>Matrix product operator for SSH-Hubbard model on 4-leg ladder </vt:lpstr>
      <vt:lpstr>Algorithm: single site update</vt:lpstr>
      <vt:lpstr>Algorithm: single site update</vt:lpstr>
      <vt:lpstr>Algorithm: expanded two site update</vt:lpstr>
      <vt:lpstr>Algorithm: expanded two site update</vt:lpstr>
      <vt:lpstr>PowerPoint Presentation</vt:lpstr>
      <vt:lpstr>PowerPoint Presentation</vt:lpstr>
      <vt:lpstr>SSH-Hubbard, λ=0.01, 4×48, filled-stripe state</vt:lpstr>
      <vt:lpstr>PowerPoint Presentation</vt:lpstr>
      <vt:lpstr>SSH-Hubbard, λ=0.1, 4×48, δ=1/8</vt:lpstr>
      <vt:lpstr>PowerPoint Presentation</vt:lpstr>
      <vt:lpstr>SSH-Hubbard, λ=0.2, 4×48, δ=1/8</vt:lpstr>
      <vt:lpstr>PowerPoint Presentation</vt:lpstr>
      <vt:lpstr>SSH-Hubbard, λ=0.3, 4×32</vt:lpstr>
      <vt:lpstr>PowerPoint Presentation</vt:lpstr>
      <vt:lpstr>SSH-Hubbard, λ=0.3, 4×48</vt:lpstr>
      <vt:lpstr>PowerPoint Presentation</vt:lpstr>
      <vt:lpstr>PowerPoint Presentation</vt:lpstr>
      <vt:lpstr>PowerPoint Presentation</vt:lpstr>
      <vt:lpstr>PowerPoint Presentation</vt:lpstr>
      <vt:lpstr>Holstein-Hubbard model</vt:lpstr>
      <vt:lpstr>Holstein-Hubbard, λ=0.2</vt:lpstr>
      <vt:lpstr>Holstein-Hubbard, λ=0.3</vt:lpstr>
      <vt:lpstr>Memo</vt:lpstr>
      <vt:lpstr>SSH-Hubbard, λ=0.1, 4×32</vt:lpstr>
      <vt:lpstr>SSH-Hubbard, λ=0.2, 4×32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Microsoft Office User</dc:creator>
  <cp:lastModifiedBy>王 昊昕</cp:lastModifiedBy>
  <cp:revision>72</cp:revision>
  <dcterms:created xsi:type="dcterms:W3CDTF">2021-08-03T02:53:33Z</dcterms:created>
  <dcterms:modified xsi:type="dcterms:W3CDTF">2022-05-18T05:23:28Z</dcterms:modified>
</cp:coreProperties>
</file>